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12192000" cy="6858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tte LEAUTE" userId="4f134cd4-6c09-4296-aab1-f73a7ec9079e" providerId="ADAL" clId="{D22DFCD6-8808-4E67-A88E-E2A3AB15CDDB}"/>
    <pc:docChg chg="undo redo custSel addSld modSld">
      <pc:chgData name="Juliette LEAUTE" userId="4f134cd4-6c09-4296-aab1-f73a7ec9079e" providerId="ADAL" clId="{D22DFCD6-8808-4E67-A88E-E2A3AB15CDDB}" dt="2025-04-03T14:34:38.865" v="545" actId="20577"/>
      <pc:docMkLst>
        <pc:docMk/>
      </pc:docMkLst>
      <pc:sldChg chg="modSp mod">
        <pc:chgData name="Juliette LEAUTE" userId="4f134cd4-6c09-4296-aab1-f73a7ec9079e" providerId="ADAL" clId="{D22DFCD6-8808-4E67-A88E-E2A3AB15CDDB}" dt="2025-03-20T12:25:55.925" v="386" actId="27636"/>
        <pc:sldMkLst>
          <pc:docMk/>
          <pc:sldMk cId="0" sldId="256"/>
        </pc:sldMkLst>
        <pc:spChg chg="mod">
          <ac:chgData name="Juliette LEAUTE" userId="4f134cd4-6c09-4296-aab1-f73a7ec9079e" providerId="ADAL" clId="{D22DFCD6-8808-4E67-A88E-E2A3AB15CDDB}" dt="2025-03-20T12:25:55.925" v="386" actId="27636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18:11.470" v="79" actId="20577"/>
        <pc:sldMkLst>
          <pc:docMk/>
          <pc:sldMk cId="0" sldId="257"/>
        </pc:sldMkLst>
        <pc:spChg chg="mod">
          <ac:chgData name="Juliette LEAUTE" userId="4f134cd4-6c09-4296-aab1-f73a7ec9079e" providerId="ADAL" clId="{D22DFCD6-8808-4E67-A88E-E2A3AB15CDDB}" dt="2025-03-20T12:18:11.470" v="79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18:54.957" v="105" actId="20577"/>
        <pc:sldMkLst>
          <pc:docMk/>
          <pc:sldMk cId="0" sldId="259"/>
        </pc:sldMkLst>
        <pc:spChg chg="mod">
          <ac:chgData name="Juliette LEAUTE" userId="4f134cd4-6c09-4296-aab1-f73a7ec9079e" providerId="ADAL" clId="{D22DFCD6-8808-4E67-A88E-E2A3AB15CDDB}" dt="2025-03-20T12:18:54.957" v="105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21:58.288" v="190" actId="20577"/>
        <pc:sldMkLst>
          <pc:docMk/>
          <pc:sldMk cId="0" sldId="260"/>
        </pc:sldMkLst>
        <pc:spChg chg="mod">
          <ac:chgData name="Juliette LEAUTE" userId="4f134cd4-6c09-4296-aab1-f73a7ec9079e" providerId="ADAL" clId="{D22DFCD6-8808-4E67-A88E-E2A3AB15CDDB}" dt="2025-03-20T12:21:58.288" v="190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21:50.780" v="184" actId="6549"/>
        <pc:sldMkLst>
          <pc:docMk/>
          <pc:sldMk cId="0" sldId="261"/>
        </pc:sldMkLst>
        <pc:spChg chg="mod">
          <ac:chgData name="Juliette LEAUTE" userId="4f134cd4-6c09-4296-aab1-f73a7ec9079e" providerId="ADAL" clId="{D22DFCD6-8808-4E67-A88E-E2A3AB15CDDB}" dt="2025-03-20T12:21:50.780" v="184" actId="6549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25:16.305" v="384" actId="20577"/>
        <pc:sldMkLst>
          <pc:docMk/>
          <pc:sldMk cId="0" sldId="272"/>
        </pc:sldMkLst>
        <pc:spChg chg="mod">
          <ac:chgData name="Juliette LEAUTE" userId="4f134cd4-6c09-4296-aab1-f73a7ec9079e" providerId="ADAL" clId="{D22DFCD6-8808-4E67-A88E-E2A3AB15CDDB}" dt="2025-03-20T12:25:16.305" v="384" actId="20577"/>
          <ac:spMkLst>
            <pc:docMk/>
            <pc:sldMk cId="0" sldId="272"/>
            <ac:spMk id="2" creationId="{00000000-0000-0000-0000-000000000000}"/>
          </ac:spMkLst>
        </pc:spChg>
        <pc:spChg chg="mod">
          <ac:chgData name="Juliette LEAUTE" userId="4f134cd4-6c09-4296-aab1-f73a7ec9079e" providerId="ADAL" clId="{D22DFCD6-8808-4E67-A88E-E2A3AB15CDDB}" dt="2025-03-20T12:23:23.973" v="296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24:17.689" v="354" actId="20577"/>
        <pc:sldMkLst>
          <pc:docMk/>
          <pc:sldMk cId="0" sldId="274"/>
        </pc:sldMkLst>
        <pc:spChg chg="mod">
          <ac:chgData name="Juliette LEAUTE" userId="4f134cd4-6c09-4296-aab1-f73a7ec9079e" providerId="ADAL" clId="{D22DFCD6-8808-4E67-A88E-E2A3AB15CDDB}" dt="2025-03-20T12:24:17.689" v="354" actId="2057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Juliette LEAUTE" userId="4f134cd4-6c09-4296-aab1-f73a7ec9079e" providerId="ADAL" clId="{D22DFCD6-8808-4E67-A88E-E2A3AB15CDDB}" dt="2025-03-20T12:24:38.757" v="363" actId="20577"/>
        <pc:sldMkLst>
          <pc:docMk/>
          <pc:sldMk cId="2565728215" sldId="275"/>
        </pc:sldMkLst>
        <pc:spChg chg="mod">
          <ac:chgData name="Juliette LEAUTE" userId="4f134cd4-6c09-4296-aab1-f73a7ec9079e" providerId="ADAL" clId="{D22DFCD6-8808-4E67-A88E-E2A3AB15CDDB}" dt="2025-03-20T12:24:38.757" v="363" actId="20577"/>
          <ac:spMkLst>
            <pc:docMk/>
            <pc:sldMk cId="2565728215" sldId="275"/>
            <ac:spMk id="3" creationId="{00000000-0000-0000-0000-000000000000}"/>
          </ac:spMkLst>
        </pc:spChg>
      </pc:sldChg>
      <pc:sldChg chg="modSp add mod">
        <pc:chgData name="Juliette LEAUTE" userId="4f134cd4-6c09-4296-aab1-f73a7ec9079e" providerId="ADAL" clId="{D22DFCD6-8808-4E67-A88E-E2A3AB15CDDB}" dt="2025-04-03T14:34:38.865" v="545" actId="20577"/>
        <pc:sldMkLst>
          <pc:docMk/>
          <pc:sldMk cId="231400777" sldId="276"/>
        </pc:sldMkLst>
        <pc:spChg chg="mod">
          <ac:chgData name="Juliette LEAUTE" userId="4f134cd4-6c09-4296-aab1-f73a7ec9079e" providerId="ADAL" clId="{D22DFCD6-8808-4E67-A88E-E2A3AB15CDDB}" dt="2025-04-03T14:34:02.617" v="410" actId="20577"/>
          <ac:spMkLst>
            <pc:docMk/>
            <pc:sldMk cId="231400777" sldId="276"/>
            <ac:spMk id="2" creationId="{18925DFF-7622-A73D-9ECB-C62B8563ABA1}"/>
          </ac:spMkLst>
        </pc:spChg>
        <pc:spChg chg="mod">
          <ac:chgData name="Juliette LEAUTE" userId="4f134cd4-6c09-4296-aab1-f73a7ec9079e" providerId="ADAL" clId="{D22DFCD6-8808-4E67-A88E-E2A3AB15CDDB}" dt="2025-04-03T14:34:38.865" v="545" actId="20577"/>
          <ac:spMkLst>
            <pc:docMk/>
            <pc:sldMk cId="231400777" sldId="276"/>
            <ac:spMk id="3" creationId="{476BBA7B-36D5-7788-5EE4-212FF5629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838200" y="633349"/>
            <a:ext cx="10515600" cy="1325563"/>
          </a:xfrm>
        </p:spPr>
        <p:txBody>
          <a:bodyPr/>
          <a:lstStyle>
            <a:lvl1pPr algn="ctr">
              <a:defRPr lang="fr-FR" sz="4800" cap="all">
                <a:solidFill>
                  <a:srgbClr val="1E3B67"/>
                </a:solidFill>
                <a:latin typeface="Montserrat SemiBold"/>
                <a:ea typeface="Montserrat SemiBold"/>
                <a:cs typeface="Montserrat SemiBold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 bwMode="auto">
          <a:xfrm>
            <a:off x="838200" y="2401887"/>
            <a:ext cx="10515600" cy="3657600"/>
          </a:xfrm>
        </p:spPr>
        <p:txBody>
          <a:bodyPr/>
          <a:lstStyle>
            <a:lvl1pPr marL="0" indent="0" algn="ctr">
              <a:buNone/>
              <a:defRPr lang="fr-FR" sz="2800">
                <a:solidFill>
                  <a:srgbClr val="706F6F"/>
                </a:solidFill>
                <a:latin typeface="Fira Sans Light"/>
                <a:ea typeface="+mn-ea"/>
                <a:cs typeface="+mn-cs"/>
              </a:defRPr>
            </a:lvl1pPr>
            <a:lvl2pPr marL="457200" indent="0" algn="ctr">
              <a:buNone/>
              <a:defRPr lang="fr-FR" sz="2400">
                <a:solidFill>
                  <a:schemeClr val="tx1"/>
                </a:solidFill>
                <a:latin typeface="Fira Sans ExtraLight"/>
                <a:ea typeface="Fira Sans ExtraLight"/>
                <a:cs typeface="+mn-cs"/>
              </a:defRPr>
            </a:lvl2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E1FDEC0-851B-4870-BA74-1835D4056352}" type="datetimeFigureOut">
              <a:rPr lang="fr-FR"/>
              <a:t>03/04/2025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62254A-5563-40CB-8751-950558B76947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838200" y="461378"/>
            <a:ext cx="10515600" cy="13255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2000" b="1" spc="100">
                <a:latin typeface="Nunito Sans"/>
              </a:rPr>
              <a:t>Ceci est un modèle de présentation normée;</a:t>
            </a:r>
            <a:br>
              <a:rPr lang="fr-FR" sz="2000" b="1" spc="100">
                <a:latin typeface="Nunito Sans"/>
              </a:rPr>
            </a:br>
            <a:r>
              <a:rPr lang="fr-FR" sz="2000" b="1" spc="100">
                <a:latin typeface="Nunito Sans"/>
              </a:rPr>
              <a:t>pour cette présentation : </a:t>
            </a:r>
            <a:br>
              <a:rPr lang="fr-FR" sz="2000" b="1" spc="100">
                <a:latin typeface="Nunito Sans"/>
              </a:rPr>
            </a:br>
            <a:endParaRPr lang="fr-FR" sz="2000">
              <a:latin typeface="Nunito San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386038" y="1980292"/>
            <a:ext cx="8309291" cy="4237628"/>
          </a:xfrm>
        </p:spPr>
        <p:txBody>
          <a:bodyPr>
            <a:normAutofit fontScale="85000" lnSpcReduction="20000"/>
          </a:bodyPr>
          <a:lstStyle/>
          <a:p>
            <a:pPr marL="285750" indent="-285750" algn="l">
              <a:lnSpc>
                <a:spcPct val="120000"/>
              </a:lnSpc>
              <a:buFont typeface="Arial"/>
              <a:buChar char="•"/>
              <a:defRPr/>
            </a:pPr>
            <a:r>
              <a:rPr lang="fr-FR" b="1" spc="100" dirty="0">
                <a:solidFill>
                  <a:schemeClr val="bg2">
                    <a:lumMod val="25000"/>
                  </a:schemeClr>
                </a:solidFill>
                <a:latin typeface="Nunito Sans"/>
              </a:rPr>
              <a:t>Utilisez votre propre mise en page</a:t>
            </a:r>
            <a:endParaRPr dirty="0"/>
          </a:p>
          <a:p>
            <a:pPr marL="285750" indent="-285750" algn="l">
              <a:lnSpc>
                <a:spcPct val="120000"/>
              </a:lnSpc>
              <a:buFont typeface="Arial"/>
              <a:buChar char="•"/>
              <a:defRPr/>
            </a:pPr>
            <a:r>
              <a:rPr lang="fr-FR" spc="100" dirty="0">
                <a:solidFill>
                  <a:schemeClr val="bg2">
                    <a:lumMod val="25000"/>
                  </a:schemeClr>
                </a:solidFill>
                <a:latin typeface="Nunito Sans"/>
              </a:rPr>
              <a:t>L’intégralité des points abordés dans ce modèle de présentation doivent être repris dans votre présentation (hormis les points qui ne vous concerneraient pas).</a:t>
            </a:r>
            <a:endParaRPr dirty="0"/>
          </a:p>
          <a:p>
            <a:pPr marL="285750" indent="-285750" algn="l">
              <a:lnSpc>
                <a:spcPct val="120000"/>
              </a:lnSpc>
              <a:buFont typeface="Arial"/>
              <a:buChar char="•"/>
              <a:defRPr/>
            </a:pPr>
            <a:r>
              <a:rPr lang="fr-FR" spc="100" dirty="0">
                <a:solidFill>
                  <a:schemeClr val="bg2">
                    <a:lumMod val="25000"/>
                  </a:schemeClr>
                </a:solidFill>
                <a:latin typeface="Nunito Sans"/>
              </a:rPr>
              <a:t>Vous pouvez changer l’ordre des slides</a:t>
            </a:r>
            <a:endParaRPr dirty="0"/>
          </a:p>
          <a:p>
            <a:pPr marL="285750" indent="-285750" algn="l">
              <a:lnSpc>
                <a:spcPct val="120000"/>
              </a:lnSpc>
              <a:buFont typeface="Arial"/>
              <a:buChar char="•"/>
              <a:defRPr/>
            </a:pPr>
            <a:r>
              <a:rPr lang="fr-FR" spc="100" dirty="0">
                <a:solidFill>
                  <a:schemeClr val="bg2">
                    <a:lumMod val="25000"/>
                  </a:schemeClr>
                </a:solidFill>
                <a:latin typeface="Nunito Sans"/>
              </a:rPr>
              <a:t>Votre présentation sera transmise à un jury de sélection (jury composé d’entrepreneurs et de partenaires soumis à un accord de confidentialité), veillez à ce qu’elle soit compréhensible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Concurrence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Présentez la concurrence directe et indirecte (toute solution alternative)</a:t>
            </a:r>
            <a:endParaRPr/>
          </a:p>
          <a:p>
            <a:pPr>
              <a:defRPr/>
            </a:pPr>
            <a:r>
              <a:rPr lang="fr-FR"/>
              <a:t>Présentez les principaux concurrents, leurs caractéristiques et votre positionnement par rapport à eux</a:t>
            </a:r>
            <a:endParaRPr/>
          </a:p>
          <a:p>
            <a:pPr>
              <a:defRPr/>
            </a:pPr>
            <a:r>
              <a:rPr lang="fr-FR"/>
              <a:t>Conseil : Présentez sous forme de tableau ou de matrice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Avantages concurrentiels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fr-FR"/>
              <a:t>Avantages durables et défendables par rapport à la concurrence</a:t>
            </a:r>
            <a:endParaRPr/>
          </a:p>
          <a:p>
            <a:pPr marL="914400" lvl="1" indent="-457200">
              <a:buFont typeface="Wingdings"/>
              <a:buChar char="§"/>
              <a:defRPr/>
            </a:pPr>
            <a:r>
              <a:rPr lang="fr-FR" sz="2800"/>
              <a:t>Technologique</a:t>
            </a:r>
            <a:endParaRPr/>
          </a:p>
          <a:p>
            <a:pPr marL="914400" lvl="1" indent="-457200">
              <a:buFont typeface="Wingdings"/>
              <a:buChar char="§"/>
              <a:defRPr/>
            </a:pPr>
            <a:r>
              <a:rPr lang="fr-FR" sz="2800"/>
              <a:t>Business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/>
              <a:t>Modèle économique / modèle de revenus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fr-FR"/>
              <a:t>Présentez votre modèle pour générer des revenus</a:t>
            </a:r>
            <a:endParaRPr/>
          </a:p>
          <a:p>
            <a:pPr marL="914400" lvl="1" indent="-457200">
              <a:buFont typeface="Wingdings"/>
              <a:buChar char="§"/>
              <a:defRPr/>
            </a:pPr>
            <a:r>
              <a:rPr lang="fr-FR" sz="2800"/>
              <a:t>Prix ? Panier moyen ? Par produit/service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F56708ED-934C-57E7-6B9B-3F0F32EFB013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25DFF-7622-A73D-9ECB-C62B8563ABA1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 dirty="0"/>
              <a:t>Impact environnemental</a:t>
            </a:r>
            <a:endParaRPr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BBA7B-36D5-7788-5EE4-212FF5629B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fr-FR" dirty="0"/>
              <a:t>En quoi la solution réduit l’impact environnemental par rapport aux solutions déjà présentes ?</a:t>
            </a:r>
            <a:endParaRPr dirty="0"/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400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/>
              <a:t>Industrialisation (pour les entreprises concernées)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Décrivez votre stratégie industrielle (internalisée, externalisée…)</a:t>
            </a:r>
            <a:endParaRPr/>
          </a:p>
          <a:p>
            <a:pPr>
              <a:defRPr/>
            </a:pPr>
            <a:r>
              <a:rPr lang="fr-FR"/>
              <a:t>Qui sont les partenaires clés ? Délais de livraisons ? Coûts ?</a:t>
            </a:r>
            <a:endParaRPr/>
          </a:p>
          <a:p>
            <a:pPr>
              <a:defRPr/>
            </a:pPr>
            <a:r>
              <a:rPr lang="fr-FR"/>
              <a:t>Roadmap d’industrialisation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/>
              <a:t>Stratégie marketing / communication - acquisition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fr-FR"/>
              <a:t>Décrivez votre stratégie marketing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r>
              <a:rPr lang="fr-FR"/>
              <a:t>Décrivez vos canaux d’acquisition</a:t>
            </a:r>
            <a:endParaRPr/>
          </a:p>
          <a:p>
            <a:pPr lvl="1">
              <a:defRPr/>
            </a:pPr>
            <a:r>
              <a:rPr lang="fr-FR" i="1"/>
              <a:t>Indiquez vos coûts d’acquisition si vous les connaissez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r>
              <a:rPr lang="fr-FR"/>
              <a:t>Décrivez vos actions de communication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r>
              <a:rPr lang="fr-FR"/>
              <a:t>Si vous commercialisez déjà, donnez quelques métriques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Canaux de vente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Quels sont vos canaux de vente (direct, indirect, online)</a:t>
            </a:r>
            <a:endParaRPr/>
          </a:p>
          <a:p>
            <a:pPr>
              <a:defRPr/>
            </a:pPr>
            <a:r>
              <a:rPr lang="fr-FR"/>
              <a:t>Indiquez les différents partenaires, distributeurs, autres avec qui vous travaillez ou vous envisagez de travailler</a:t>
            </a:r>
            <a:endParaRPr/>
          </a:p>
          <a:p>
            <a:pPr>
              <a:defRPr/>
            </a:pPr>
            <a:r>
              <a:rPr lang="fr-FR"/>
              <a:t>Connaissez-vous les coûts (marge distributeur, forces de vente…) de vos canaux de distribution?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Commercial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Fonction du ou des interlocuteurs chez votre client</a:t>
            </a:r>
            <a:endParaRPr/>
          </a:p>
          <a:p>
            <a:pPr>
              <a:defRPr/>
            </a:pPr>
            <a:r>
              <a:rPr lang="fr-FR"/>
              <a:t>Estimation du cycle de vente</a:t>
            </a:r>
            <a:endParaRPr/>
          </a:p>
          <a:p>
            <a:pPr>
              <a:defRPr/>
            </a:pPr>
            <a:r>
              <a:rPr lang="fr-FR"/>
              <a:t>Si vous avez déjà entamé des démarches commerciales (y compris test(s) payant(s)) indiquez votre pipe commercial (avec si possible une pondération des probabilités de conversion)</a:t>
            </a:r>
            <a:endParaRPr/>
          </a:p>
          <a:p>
            <a:pPr>
              <a:defRPr/>
            </a:pPr>
            <a:r>
              <a:rPr lang="fr-FR"/>
              <a:t>Donnez des exemples de clients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MODELE ECONOMIQUE</a:t>
            </a:r>
            <a:endParaRPr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 dirty="0"/>
              <a:t>business modèle </a:t>
            </a:r>
          </a:p>
          <a:p>
            <a:pPr>
              <a:defRPr/>
            </a:pPr>
            <a:r>
              <a:rPr lang="fr-FR" dirty="0"/>
              <a:t>ou </a:t>
            </a:r>
          </a:p>
          <a:p>
            <a:pPr>
              <a:defRPr/>
            </a:pPr>
            <a:r>
              <a:rPr lang="fr-FR" dirty="0"/>
              <a:t>si vous avez plus d’éléments votre budget prévisionnel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Financement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Indiquez votre besoin en financement et son séquençage (1 an, 2ans, 3ans…)</a:t>
            </a:r>
            <a:endParaRPr/>
          </a:p>
          <a:p>
            <a:pPr>
              <a:defRPr/>
            </a:pPr>
            <a:r>
              <a:rPr lang="fr-FR"/>
              <a:t>Si vous avez déjà sécurisé des financements, indiquez lesquels</a:t>
            </a:r>
            <a:endParaRPr/>
          </a:p>
          <a:p>
            <a:pPr>
              <a:defRPr/>
            </a:pPr>
            <a:r>
              <a:rPr lang="fr-FR"/>
              <a:t>Indiquez les financements (publics, privés, dilutifs et non-dilutifs) que vous souhaitez solliciter et dans quel délai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équipe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Présentation de l’équipe projet</a:t>
            </a:r>
            <a:endParaRPr dirty="0"/>
          </a:p>
          <a:p>
            <a:pPr>
              <a:defRPr/>
            </a:pPr>
            <a:r>
              <a:rPr lang="fr-FR" sz="2000" dirty="0"/>
              <a:t>(répartition des parts, expérience, formation, rôle dans le projet)</a:t>
            </a:r>
            <a:endParaRPr dirty="0"/>
          </a:p>
          <a:p>
            <a:pPr>
              <a:defRPr/>
            </a:pPr>
            <a:endParaRPr lang="fr-FR" sz="2000" dirty="0"/>
          </a:p>
          <a:p>
            <a:pPr>
              <a:defRPr/>
            </a:pPr>
            <a:r>
              <a:rPr lang="fr-FR" dirty="0"/>
              <a:t>Si startup : présentation du </a:t>
            </a:r>
            <a:r>
              <a:rPr lang="fr-FR" dirty="0" err="1"/>
              <a:t>board</a:t>
            </a:r>
            <a:r>
              <a:rPr lang="fr-FR" dirty="0"/>
              <a:t> / mentors / investisseurs actuels</a:t>
            </a:r>
            <a:endParaRPr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BESOINS D’IMPLANTATION</a:t>
            </a:r>
            <a:endParaRPr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Détaillez vos besoins en termes d’implantation (et leurs évolutions à 5 ans) : typologie de locaux / surface / localisation …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conclusion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Donnez la vision de votre entreprise à moyen/long terme</a:t>
            </a:r>
          </a:p>
          <a:p>
            <a:pPr>
              <a:defRPr/>
            </a:pPr>
            <a:endParaRPr dirty="0"/>
          </a:p>
          <a:p>
            <a:pPr>
              <a:defRPr/>
            </a:pPr>
            <a:r>
              <a:rPr lang="fr-FR" dirty="0"/>
              <a:t>Pourquoi souhaitez-vous intégrer l’écosystème d’innovation du territoire du Beauvaisis ?</a:t>
            </a:r>
            <a:endParaRPr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5728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/>
              <a:t>Constat(s) / Problème(s) identifiés</a:t>
            </a:r>
            <a:endParaRPr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 bwMode="auto">
          <a:xfrm>
            <a:off x="838200" y="2735716"/>
            <a:ext cx="10515600" cy="1900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800"/>
              <a:t>Présentez le problème que vous avez identifié et que vous cherchez à résoudre</a:t>
            </a:r>
            <a:endParaRPr/>
          </a:p>
          <a:p>
            <a:pPr>
              <a:defRPr/>
            </a:pPr>
            <a:endParaRPr lang="fr-FR" sz="2800"/>
          </a:p>
          <a:p>
            <a:pPr>
              <a:defRPr/>
            </a:pPr>
            <a:r>
              <a:rPr lang="fr-FR" sz="2800"/>
              <a:t>N’hésitez pas à citer des chiffres ou des éléments clés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Écosystème et partenaires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 dirty="0"/>
              <a:t>Incubateur(s), accélérateur(s), structure(s) d’accompagnement</a:t>
            </a:r>
            <a:endParaRPr lang="fr-FR" sz="3200" dirty="0"/>
          </a:p>
          <a:p>
            <a:pPr>
              <a:defRPr/>
            </a:pPr>
            <a:r>
              <a:rPr lang="fr-FR" dirty="0"/>
              <a:t>Partenariat(s) (Entreprises, organisme(s) de recherche, laboratoire(s) de recherche, autres entreprises…)</a:t>
            </a:r>
            <a:endParaRPr dirty="0"/>
          </a:p>
          <a:p>
            <a:pPr>
              <a:defRPr/>
            </a:pPr>
            <a:r>
              <a:rPr lang="fr-FR" dirty="0"/>
              <a:t>Pôle de compétitivité, cluster</a:t>
            </a:r>
            <a:endParaRPr dirty="0"/>
          </a:p>
          <a:p>
            <a:pPr>
              <a:defRPr/>
            </a:pPr>
            <a:r>
              <a:rPr lang="fr-FR" dirty="0"/>
              <a:t>Soutiens à l’entreprise</a:t>
            </a:r>
            <a:endParaRPr dirty="0"/>
          </a:p>
          <a:p>
            <a:pPr>
              <a:defRPr/>
            </a:pPr>
            <a:r>
              <a:rPr lang="fr-FR" dirty="0"/>
              <a:t>Prestataires ou sous-traitants clés</a:t>
            </a:r>
            <a:endParaRPr dirty="0"/>
          </a:p>
          <a:p>
            <a:pPr>
              <a:defRPr/>
            </a:pPr>
            <a:r>
              <a:rPr lang="fr-FR" dirty="0"/>
              <a:t>Avez-vous déjà bénéficié d’un prêt d’honneur ?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Proposition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Présentez la réponse que vous apportez pour résoudre le(s) besoin(s) de vos futurs clients .</a:t>
            </a:r>
          </a:p>
          <a:p>
            <a:pPr>
              <a:defRPr/>
            </a:pPr>
            <a:r>
              <a:rPr lang="fr-FR" dirty="0"/>
              <a:t>Expliquez en quoi elle résout le problème identifié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/>
              <a:t>Offre – produit(s) / service(s) innovant(s)</a:t>
            </a:r>
            <a:endParaRPr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Présentation des principales fonctionnalités</a:t>
            </a:r>
            <a:endParaRPr dirty="0"/>
          </a:p>
          <a:p>
            <a:pPr>
              <a:defRPr/>
            </a:pPr>
            <a:r>
              <a:rPr lang="fr-FR" dirty="0"/>
              <a:t>Présentation des caractéristiques techniques</a:t>
            </a:r>
            <a:endParaRPr dirty="0"/>
          </a:p>
          <a:p>
            <a:pPr>
              <a:defRPr/>
            </a:pPr>
            <a:r>
              <a:rPr lang="fr-FR" dirty="0"/>
              <a:t>Photos, images, schémas</a:t>
            </a:r>
            <a:endParaRPr dirty="0"/>
          </a:p>
          <a:p>
            <a:pPr>
              <a:defRPr/>
            </a:pPr>
            <a:r>
              <a:rPr lang="fr-FR" dirty="0"/>
              <a:t>Etat d’avancement du développement (Prototype, POC, présérie, Industrialisé…)</a:t>
            </a:r>
            <a:endParaRPr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fr-FR"/>
              <a:t>Protection de l’innovation – propriété intellectuelle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/>
              <a:t>Avez-vous mis en place une stratégie de protection de votre innovation?</a:t>
            </a:r>
            <a:endParaRPr/>
          </a:p>
          <a:p>
            <a:pPr>
              <a:defRPr/>
            </a:pPr>
            <a:r>
              <a:rPr lang="fr-FR"/>
              <a:t>Avez-vous prévu d’en mettre une en place?</a:t>
            </a:r>
            <a:endParaRPr/>
          </a:p>
          <a:p>
            <a:pPr>
              <a:defRPr/>
            </a:pPr>
            <a:endParaRPr lang="fr-FR"/>
          </a:p>
          <a:p>
            <a:pPr>
              <a:defRPr/>
            </a:pPr>
            <a:r>
              <a:rPr lang="fr-FR"/>
              <a:t>Si vous exploitez des brevets:</a:t>
            </a:r>
            <a:endParaRPr/>
          </a:p>
          <a:p>
            <a:pPr marL="800100" lvl="1" indent="-342900">
              <a:buFont typeface="Arial"/>
              <a:buChar char="•"/>
              <a:defRPr/>
            </a:pPr>
            <a:r>
              <a:rPr lang="fr-FR" sz="2200"/>
              <a:t>Détenteurs?</a:t>
            </a:r>
            <a:endParaRPr/>
          </a:p>
          <a:p>
            <a:pPr marL="800100" lvl="1" indent="-342900">
              <a:buFont typeface="Arial"/>
              <a:buChar char="•"/>
              <a:defRPr/>
            </a:pPr>
            <a:r>
              <a:rPr lang="fr-FR" sz="2200"/>
              <a:t>Sur quel(s) élément(s) porte le(s) brevet(s)?</a:t>
            </a:r>
            <a:endParaRPr/>
          </a:p>
          <a:p>
            <a:pPr marL="800100" lvl="1" indent="-342900">
              <a:buFont typeface="Arial"/>
              <a:buChar char="•"/>
              <a:defRPr/>
            </a:pPr>
            <a:r>
              <a:rPr lang="fr-FR" sz="2200"/>
              <a:t>Utilisez-vous un accord de licence? Quel état d’avancement dans la négociation?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Marché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Présentation du marché</a:t>
            </a:r>
            <a:endParaRPr/>
          </a:p>
          <a:p>
            <a:pPr>
              <a:defRPr/>
            </a:pPr>
            <a:r>
              <a:rPr lang="fr-FR"/>
              <a:t>Périmètre (monde/continent/France)</a:t>
            </a:r>
            <a:endParaRPr/>
          </a:p>
          <a:p>
            <a:pPr>
              <a:defRPr/>
            </a:pPr>
            <a:r>
              <a:rPr lang="fr-FR"/>
              <a:t>Taille du marché, tendances, principaux acteurs</a:t>
            </a:r>
            <a:endParaRPr/>
          </a:p>
          <a:p>
            <a:pPr>
              <a:defRPr/>
            </a:pPr>
            <a:r>
              <a:rPr lang="fr-FR"/>
              <a:t>Positionnement dans la chaîne de valeur</a:t>
            </a:r>
            <a:endParaRPr/>
          </a:p>
          <a:p>
            <a:pPr>
              <a:defRPr/>
            </a:pPr>
            <a:r>
              <a:rPr lang="fr-FR"/>
              <a:t>Contraintes réglementaires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fr-FR"/>
              <a:t>Segmentation - positionnement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Présentez votre/vos cible(s) de clientèle (Soyez le plus précis possible)</a:t>
            </a:r>
            <a:endParaRPr/>
          </a:p>
          <a:p>
            <a:pPr>
              <a:defRPr/>
            </a:pPr>
            <a:r>
              <a:rPr lang="fr-FR"/>
              <a:t>Présentez les bénéfices clients (gain de temps, de coût, de qualité, de performance, d’image…) apportés sur chacun des segments</a:t>
            </a:r>
            <a:endParaRPr/>
          </a:p>
          <a:p>
            <a:pPr>
              <a:defRPr/>
            </a:pPr>
            <a:r>
              <a:rPr lang="fr-FR"/>
              <a:t>Priorisez vos cibles et expliquez votre choix</a:t>
            </a:r>
            <a:endParaRPr/>
          </a:p>
          <a:p>
            <a:pPr>
              <a:defRPr/>
            </a:pPr>
            <a:r>
              <a:rPr lang="fr-FR"/>
              <a:t>Nombre de clients potentiels par cible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11</TotalTime>
  <Words>786</Words>
  <Application>Microsoft Office PowerPoint</Application>
  <DocSecurity>0</DocSecurity>
  <PresentationFormat>Grand écran</PresentationFormat>
  <Paragraphs>97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Fira Sans ExtraLight</vt:lpstr>
      <vt:lpstr>Fira Sans Light</vt:lpstr>
      <vt:lpstr>Montserrat SemiBold</vt:lpstr>
      <vt:lpstr>Nunito Sans</vt:lpstr>
      <vt:lpstr>Wingdings</vt:lpstr>
      <vt:lpstr>Thème Office</vt:lpstr>
      <vt:lpstr>Ceci est un modèle de présentation normée; pour cette présentation :  </vt:lpstr>
      <vt:lpstr>équipe</vt:lpstr>
      <vt:lpstr>Constat(s) / Problème(s) identifiés</vt:lpstr>
      <vt:lpstr>Écosystème et partenaires</vt:lpstr>
      <vt:lpstr>Proposition</vt:lpstr>
      <vt:lpstr>Offre – produit(s) / service(s) innovant(s)</vt:lpstr>
      <vt:lpstr>Protection de l’innovation – propriété intellectuelle</vt:lpstr>
      <vt:lpstr>Marché</vt:lpstr>
      <vt:lpstr>Segmentation - positionnement</vt:lpstr>
      <vt:lpstr>Concurrence</vt:lpstr>
      <vt:lpstr>Avantages concurrentiels</vt:lpstr>
      <vt:lpstr>Modèle économique / modèle de revenus</vt:lpstr>
      <vt:lpstr>Impact environnemental</vt:lpstr>
      <vt:lpstr>Industrialisation (pour les entreprises concernées)</vt:lpstr>
      <vt:lpstr>Stratégie marketing / communication - acquisition</vt:lpstr>
      <vt:lpstr>Canaux de vente</vt:lpstr>
      <vt:lpstr>Commercial</vt:lpstr>
      <vt:lpstr>MODELE ECONOMIQUE</vt:lpstr>
      <vt:lpstr>Financement</vt:lpstr>
      <vt:lpstr>BESOINS D’IMPLANTATION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clara.missoffe</dc:creator>
  <cp:keywords/>
  <dc:description/>
  <cp:lastModifiedBy>Juliette LEAUTE</cp:lastModifiedBy>
  <cp:revision>20</cp:revision>
  <dcterms:created xsi:type="dcterms:W3CDTF">2017-09-13T14:17:16Z</dcterms:created>
  <dcterms:modified xsi:type="dcterms:W3CDTF">2025-04-03T14:34:48Z</dcterms:modified>
  <cp:category/>
  <dc:identifier/>
  <cp:contentStatus/>
  <dc:language/>
  <cp:version/>
</cp:coreProperties>
</file>